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57" r:id="rId5"/>
    <p:sldId id="262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CC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1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682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B46B-F897-4A65-89FA-17F0D0A2A125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211EEF-0220-4C69-864D-31A6D676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13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3CAECD-D0AB-4E1F-8205-A195EBA57CA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59E71B-1776-435C-972B-A80961FBF7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9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E71B-1776-435C-972B-A80961FBF7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C8C587-F10E-497C-AAB9-FC431A2BD61E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chs/fastats/leading-causes-of-death.ht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chs/data/hus/hus15.pdf#01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s/data/nvsr/nvsr65/nvsr65_0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oodwadd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5146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Comic Sans MS" pitchFamily="66" charset="0"/>
              </a:rPr>
              <a:t>Health Education Data</a:t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 smtClean="0">
                <a:latin typeface="Comic Sans MS" pitchFamily="66" charset="0"/>
              </a:rPr>
              <a:t>Presentation</a:t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 smtClean="0">
                <a:latin typeface="Comic Sans MS" pitchFamily="66" charset="0"/>
              </a:rPr>
              <a:t>Unit 1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kids-jump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895600"/>
            <a:ext cx="4895850" cy="3733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School Health Education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20.2% </a:t>
            </a:r>
            <a:r>
              <a:rPr lang="en-US" dirty="0" smtClean="0"/>
              <a:t>youth in 9-12</a:t>
            </a:r>
            <a:r>
              <a:rPr lang="en-US" baseline="30000" dirty="0" smtClean="0"/>
              <a:t>th</a:t>
            </a:r>
            <a:r>
              <a:rPr lang="en-US" dirty="0" smtClean="0"/>
              <a:t> grade reported </a:t>
            </a:r>
            <a:r>
              <a:rPr lang="en-US" dirty="0"/>
              <a:t>being bullied on school property and 15.5% reported being bullied electronically during the </a:t>
            </a:r>
            <a:r>
              <a:rPr lang="en-US" dirty="0" smtClean="0"/>
              <a:t>last 12 months</a:t>
            </a:r>
          </a:p>
          <a:p>
            <a:r>
              <a:rPr lang="en-US" b="1" dirty="0" smtClean="0"/>
              <a:t>There </a:t>
            </a:r>
            <a:r>
              <a:rPr lang="en-US" b="1" dirty="0" smtClean="0"/>
              <a:t>are 1,000,000 teen pregnancies every year in the United States.  </a:t>
            </a:r>
            <a:r>
              <a:rPr lang="en-US" b="1" dirty="0"/>
              <a:t>(U.S. is highest of all industrialized nations)</a:t>
            </a:r>
          </a:p>
          <a:p>
            <a:r>
              <a:rPr lang="en-US" dirty="0" smtClean="0"/>
              <a:t>Each </a:t>
            </a:r>
            <a:r>
              <a:rPr lang="en-US" dirty="0"/>
              <a:t>day in the </a:t>
            </a:r>
            <a:r>
              <a:rPr lang="en-US" dirty="0" smtClean="0"/>
              <a:t>US, </a:t>
            </a:r>
            <a:r>
              <a:rPr lang="en-US" dirty="0"/>
              <a:t>more than 3,200 youth aged 18 years or younger smoke their first cigarette,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/>
              <a:t>an additional 2,100 youth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/>
              <a:t>young adults become daily cigarette smokers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57.8 </a:t>
            </a:r>
            <a:r>
              <a:rPr lang="en-US" dirty="0"/>
              <a:t>percent of teens who reported drinking said they have had five drinks in a row.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 smtClean="0"/>
              <a:t>day 6 </a:t>
            </a:r>
            <a:r>
              <a:rPr lang="en-US" dirty="0" smtClean="0"/>
              <a:t>children &amp; teens commit suicide in US.</a:t>
            </a:r>
          </a:p>
          <a:p>
            <a:pPr marL="0" indent="0">
              <a:buNone/>
            </a:pPr>
            <a:r>
              <a:rPr lang="en-US" smtClean="0">
                <a:hlinkClick r:id="rId2"/>
              </a:rPr>
              <a:t>https://www.cdc.gov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LEADING CAUSES OF DEATH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1890’s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2015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</a:t>
            </a:r>
            <a:r>
              <a:rPr lang="en-US" b="1" dirty="0" smtClean="0"/>
              <a:t>.     Influenza</a:t>
            </a:r>
          </a:p>
          <a:p>
            <a:pPr marL="457200" indent="-457200">
              <a:buAutoNum type="arabicPeriod" startAt="2"/>
            </a:pPr>
            <a:r>
              <a:rPr lang="en-US" b="1" dirty="0" smtClean="0"/>
              <a:t>Pneumonia</a:t>
            </a:r>
            <a:endParaRPr lang="en-US" b="1" dirty="0"/>
          </a:p>
          <a:p>
            <a:pPr marL="457200" indent="-457200">
              <a:buAutoNum type="arabicPeriod" startAt="2"/>
            </a:pPr>
            <a:r>
              <a:rPr lang="en-US" b="1" dirty="0" smtClean="0"/>
              <a:t>Tuberculosis: </a:t>
            </a:r>
            <a:r>
              <a:rPr lang="en-US" sz="1800" b="1" dirty="0" smtClean="0"/>
              <a:t>germ found in lung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Digestive Diseases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Bronchitis</a:t>
            </a:r>
            <a:endParaRPr lang="en-US" dirty="0"/>
          </a:p>
          <a:p>
            <a:pPr marL="457200" indent="-457200">
              <a:buAutoNum type="arabicPeriod" startAt="2"/>
            </a:pPr>
            <a:r>
              <a:rPr lang="en-US" dirty="0" smtClean="0"/>
              <a:t>Scarlet Fever: </a:t>
            </a:r>
            <a:r>
              <a:rPr lang="en-US" sz="1800" dirty="0" smtClean="0"/>
              <a:t>A rash caused by strep infection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Stroke</a:t>
            </a:r>
            <a:endParaRPr lang="en-US" dirty="0"/>
          </a:p>
          <a:p>
            <a:pPr marL="457200" indent="-457200">
              <a:buAutoNum type="arabicPeriod" startAt="2"/>
            </a:pPr>
            <a:r>
              <a:rPr lang="en-US" dirty="0" smtClean="0"/>
              <a:t>Kidney Disease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41148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sz="2400" b="1" dirty="0" smtClean="0"/>
              <a:t>Heart Disease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Cancer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Chronic Lower Respiratory Disease (diseases that affect the lungs; i.e. COPD)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Accidents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Strokes</a:t>
            </a:r>
          </a:p>
          <a:p>
            <a:pPr marL="457200" indent="-457200">
              <a:buFont typeface="Wingdings 2"/>
              <a:buAutoNum type="arabicPeriod"/>
            </a:pPr>
            <a:r>
              <a:rPr lang="en-US" sz="2400" dirty="0" smtClean="0"/>
              <a:t>Alzheimer’s (a type of brain</a:t>
            </a:r>
            <a:r>
              <a:rPr lang="en-US" sz="2400" dirty="0"/>
              <a:t> </a:t>
            </a:r>
            <a:r>
              <a:rPr lang="en-US" sz="2400" b="1" dirty="0"/>
              <a:t>disease</a:t>
            </a:r>
            <a:r>
              <a:rPr lang="en-US" sz="2400" dirty="0"/>
              <a:t> that slowly destroys memory and thinking </a:t>
            </a:r>
            <a:r>
              <a:rPr lang="en-US" sz="2400" dirty="0" smtClean="0"/>
              <a:t>skills)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Diabetes </a:t>
            </a:r>
          </a:p>
          <a:p>
            <a:pPr marL="457200" indent="-457200">
              <a:buAutoNum type="arabicPeriod"/>
            </a:pPr>
            <a:r>
              <a:rPr lang="en-US" sz="2400" dirty="0"/>
              <a:t>Influenza and </a:t>
            </a:r>
            <a:r>
              <a:rPr lang="en-US" sz="2400" dirty="0" smtClean="0"/>
              <a:t>Pneumonia</a:t>
            </a:r>
          </a:p>
          <a:p>
            <a:pPr marL="0" indent="0">
              <a:buNone/>
            </a:pPr>
            <a:r>
              <a:rPr lang="en-US" sz="1600" dirty="0" smtClean="0">
                <a:hlinkClick r:id="rId2"/>
              </a:rPr>
              <a:t>https://www.cdc.gov/nchs/fastats/leading-causes-of-death.htm</a:t>
            </a:r>
            <a:endParaRPr lang="en-US" sz="16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"/>
            <a:ext cx="8915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Leading Causes of Death</a:t>
            </a:r>
          </a:p>
          <a:p>
            <a:pPr algn="ctr"/>
            <a:r>
              <a:rPr lang="en-US" sz="3600" b="1" dirty="0" smtClean="0"/>
              <a:t>(Data are for the U.S.)</a:t>
            </a:r>
            <a:endParaRPr lang="en-US" sz="3600" dirty="0" smtClean="0"/>
          </a:p>
          <a:p>
            <a:r>
              <a:rPr lang="en-US" sz="2800" dirty="0" smtClean="0"/>
              <a:t> </a:t>
            </a:r>
            <a:r>
              <a:rPr lang="en-US" sz="2800" dirty="0"/>
              <a:t>Number of deaths for leading causes of </a:t>
            </a:r>
            <a:r>
              <a:rPr lang="en-US" sz="2800" dirty="0" smtClean="0"/>
              <a:t>death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62000" y="2057400"/>
            <a:ext cx="6553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Heart disease: </a:t>
            </a:r>
            <a:r>
              <a:rPr lang="en-US" dirty="0" smtClean="0"/>
              <a:t>633,842</a:t>
            </a:r>
            <a:endParaRPr lang="en-US" dirty="0"/>
          </a:p>
          <a:p>
            <a:r>
              <a:rPr lang="en-US" dirty="0"/>
              <a:t>Cancer: </a:t>
            </a:r>
            <a:r>
              <a:rPr lang="en-US" dirty="0" smtClean="0"/>
              <a:t>595,930</a:t>
            </a:r>
            <a:endParaRPr lang="en-US" dirty="0"/>
          </a:p>
          <a:p>
            <a:r>
              <a:rPr lang="en-US" dirty="0"/>
              <a:t>Chronic lower respiratory diseases: </a:t>
            </a:r>
            <a:r>
              <a:rPr lang="en-US" dirty="0" smtClean="0"/>
              <a:t>155,041</a:t>
            </a:r>
            <a:endParaRPr lang="en-US" dirty="0"/>
          </a:p>
          <a:p>
            <a:r>
              <a:rPr lang="en-US" dirty="0"/>
              <a:t>Accidents (unintentional injuries): </a:t>
            </a:r>
            <a:r>
              <a:rPr lang="en-US" dirty="0" smtClean="0"/>
              <a:t>146,571</a:t>
            </a:r>
            <a:endParaRPr lang="en-US" dirty="0"/>
          </a:p>
          <a:p>
            <a:r>
              <a:rPr lang="en-US" dirty="0"/>
              <a:t>Stroke (cerebrovascular diseases): </a:t>
            </a:r>
            <a:r>
              <a:rPr lang="en-US" dirty="0" smtClean="0"/>
              <a:t>140,323</a:t>
            </a:r>
            <a:endParaRPr lang="en-US" dirty="0"/>
          </a:p>
          <a:p>
            <a:r>
              <a:rPr lang="en-US" dirty="0"/>
              <a:t>Alzheimer's disease: </a:t>
            </a:r>
            <a:r>
              <a:rPr lang="en-US" dirty="0" smtClean="0"/>
              <a:t>110</a:t>
            </a:r>
            <a:r>
              <a:rPr lang="en-US" dirty="0" smtClean="0"/>
              <a:t>,561</a:t>
            </a:r>
            <a:endParaRPr lang="en-US" dirty="0"/>
          </a:p>
          <a:p>
            <a:r>
              <a:rPr lang="en-US" dirty="0"/>
              <a:t>Diabetes: </a:t>
            </a:r>
            <a:r>
              <a:rPr lang="en-US" dirty="0" smtClean="0"/>
              <a:t>79,535</a:t>
            </a:r>
            <a:endParaRPr lang="en-US" dirty="0"/>
          </a:p>
          <a:p>
            <a:r>
              <a:rPr lang="en-US" dirty="0"/>
              <a:t>Influenza and Pneumonia: </a:t>
            </a:r>
            <a:r>
              <a:rPr lang="en-US" dirty="0" smtClean="0"/>
              <a:t>57,062</a:t>
            </a:r>
            <a:endParaRPr lang="en-US" dirty="0"/>
          </a:p>
          <a:p>
            <a:r>
              <a:rPr lang="en-US" dirty="0"/>
              <a:t>Nephritis, nephrotic syndrome, and </a:t>
            </a:r>
            <a:r>
              <a:rPr lang="en-US" dirty="0" err="1"/>
              <a:t>nephrosis</a:t>
            </a:r>
            <a:r>
              <a:rPr lang="en-US" dirty="0"/>
              <a:t>: </a:t>
            </a:r>
            <a:r>
              <a:rPr lang="en-US" dirty="0" smtClean="0"/>
              <a:t>49,959</a:t>
            </a:r>
            <a:endParaRPr lang="en-US" dirty="0"/>
          </a:p>
          <a:p>
            <a:r>
              <a:rPr lang="en-US" dirty="0"/>
              <a:t>Intentional self-harm (suicide): </a:t>
            </a:r>
            <a:r>
              <a:rPr lang="en-US" dirty="0" smtClean="0"/>
              <a:t>44,193</a:t>
            </a:r>
            <a:endParaRPr lang="en-US" dirty="0"/>
          </a:p>
          <a:p>
            <a:r>
              <a:rPr lang="en-US" dirty="0"/>
              <a:t>Source:  </a:t>
            </a:r>
            <a:r>
              <a:rPr lang="en-US" u="sng" dirty="0">
                <a:hlinkClick r:id="rId2"/>
              </a:rPr>
              <a:t>Health United States, </a:t>
            </a:r>
            <a:r>
              <a:rPr lang="en-US" u="sng" dirty="0" smtClean="0">
                <a:hlinkClick r:id="rId2"/>
              </a:rPr>
              <a:t>2016 </a:t>
            </a:r>
            <a:r>
              <a:rPr lang="en-US" u="sng" dirty="0">
                <a:hlinkClick r:id="rId2"/>
              </a:rPr>
              <a:t>Table 19[PDF- 9.8 MB</a:t>
            </a:r>
            <a:r>
              <a:rPr lang="en-US" u="sng" dirty="0" smtClean="0">
                <a:hlinkClick r:id="rId2"/>
              </a:rPr>
              <a:t>]</a:t>
            </a:r>
            <a:r>
              <a:rPr lang="en-US" dirty="0" smtClean="0"/>
              <a:t> (Data are for 2015)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Lifestyle Diseases are caused by these 3 things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Heredity</a:t>
            </a:r>
          </a:p>
          <a:p>
            <a:r>
              <a:rPr lang="en-US" sz="5400" b="1" dirty="0" smtClean="0"/>
              <a:t>Choices</a:t>
            </a:r>
          </a:p>
          <a:p>
            <a:r>
              <a:rPr lang="en-US" sz="5400" b="1" dirty="0" smtClean="0"/>
              <a:t>Environment</a:t>
            </a:r>
            <a:endParaRPr lang="en-US" sz="5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KILLERS OF TEENS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Accidents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Homicide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Suicide</a:t>
            </a:r>
          </a:p>
          <a:p>
            <a:pPr marL="514350" indent="-514350">
              <a:buAutoNum type="arabicPeriod"/>
            </a:pPr>
            <a:r>
              <a:rPr lang="en-US" dirty="0" smtClean="0"/>
              <a:t>Cancer</a:t>
            </a:r>
          </a:p>
          <a:p>
            <a:pPr marL="514350" indent="-514350">
              <a:buAutoNum type="arabicPeriod"/>
            </a:pPr>
            <a:r>
              <a:rPr lang="en-US" dirty="0" smtClean="0"/>
              <a:t>Heart Disease</a:t>
            </a:r>
          </a:p>
          <a:p>
            <a:pPr marL="514350" indent="-514350">
              <a:buAutoNum type="arabicPeriod"/>
            </a:pPr>
            <a:r>
              <a:rPr lang="en-US" dirty="0" smtClean="0"/>
              <a:t>HIV</a:t>
            </a:r>
          </a:p>
          <a:p>
            <a:pPr marL="514350" indent="-514350">
              <a:buAutoNum type="arabicPeriod"/>
            </a:pPr>
            <a:r>
              <a:rPr lang="en-US" dirty="0" smtClean="0"/>
              <a:t>Congenital Abnormalities: </a:t>
            </a:r>
            <a:r>
              <a:rPr lang="en-US" sz="1400" dirty="0" smtClean="0"/>
              <a:t>birth defects caused </a:t>
            </a:r>
            <a:r>
              <a:rPr lang="en-US" sz="1400" dirty="0"/>
              <a:t>by problems during the fetus's development </a:t>
            </a:r>
            <a:r>
              <a:rPr lang="en-US" sz="1400" dirty="0" smtClean="0"/>
              <a:t>b4 </a:t>
            </a:r>
            <a:r>
              <a:rPr lang="en-US" sz="1400" dirty="0"/>
              <a:t>birth</a:t>
            </a:r>
            <a:endParaRPr lang="en-US" sz="1400" dirty="0" smtClean="0"/>
          </a:p>
          <a:p>
            <a:pPr marL="514350" indent="-514350">
              <a:buAutoNum type="arabicPeriod"/>
            </a:pPr>
            <a:r>
              <a:rPr lang="en-US" dirty="0" smtClean="0"/>
              <a:t>Flu/Pneumonia</a:t>
            </a:r>
          </a:p>
          <a:p>
            <a:pPr marL="514350" indent="-514350">
              <a:buAutoNum type="arabicPeriod"/>
            </a:pPr>
            <a:r>
              <a:rPr lang="en-US" dirty="0" smtClean="0"/>
              <a:t>Chronic Obstructive Disease: </a:t>
            </a:r>
            <a:r>
              <a:rPr lang="en-US" sz="1600" dirty="0" smtClean="0"/>
              <a:t>chronic </a:t>
            </a:r>
            <a:r>
              <a:rPr lang="en-US" sz="1600" dirty="0"/>
              <a:t>lung disorders that result in blocked air flow in the </a:t>
            </a:r>
            <a:r>
              <a:rPr lang="en-US" sz="1600" dirty="0" smtClean="0"/>
              <a:t>lungs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Stroke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/>
              <a:t>Source: </a:t>
            </a:r>
            <a:r>
              <a:rPr lang="en-US" dirty="0">
                <a:hlinkClick r:id="rId3"/>
              </a:rPr>
              <a:t>Deaths: Leading Causes for 2014, table 1[PDF – 3.5 MB]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 Check this out: </a:t>
            </a:r>
            <a:r>
              <a:rPr lang="en-US" dirty="0" smtClean="0">
                <a:hlinkClick r:id="rId4"/>
              </a:rPr>
              <a:t>http://www.poodwaddle.com/clocks/worldclock/com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989</TotalTime>
  <Words>295</Words>
  <Application>Microsoft Office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Constantia</vt:lpstr>
      <vt:lpstr>Wingdings 2</vt:lpstr>
      <vt:lpstr>Flow</vt:lpstr>
      <vt:lpstr>Health Education Data Presentation Unit 1</vt:lpstr>
      <vt:lpstr>Why is School Health Education Important?</vt:lpstr>
      <vt:lpstr> LEADING CAUSES OF DEATH</vt:lpstr>
      <vt:lpstr>PowerPoint Presentation</vt:lpstr>
      <vt:lpstr>Lifestyle Diseases are caused by these 3 things:</vt:lpstr>
      <vt:lpstr>TOP 10 KILLERS OF TEENS</vt:lpstr>
    </vt:vector>
  </TitlesOfParts>
  <Company>ISD11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Education Data Presentation</dc:title>
  <dc:creator>christina_olson</dc:creator>
  <cp:lastModifiedBy>Olson, Christina</cp:lastModifiedBy>
  <cp:revision>32</cp:revision>
  <cp:lastPrinted>2015-09-14T13:19:02Z</cp:lastPrinted>
  <dcterms:created xsi:type="dcterms:W3CDTF">2009-11-12T20:21:51Z</dcterms:created>
  <dcterms:modified xsi:type="dcterms:W3CDTF">2017-09-08T19:29:07Z</dcterms:modified>
</cp:coreProperties>
</file>